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74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D7B1DC-E071-49F0-80F8-3CFDF852A227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0E30CE-A93D-474B-956E-ED8E0D8CB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bc\Pictures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35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0" y="838200"/>
            <a:ext cx="4497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APLASTIC ANEMIA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4658142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BY-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DR. ABHISHEK SINGH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MD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ASSTT. PROFESSOR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DEPTT. OF MEDICINE</a:t>
            </a:r>
            <a:endParaRPr lang="en-US" sz="2400" b="1" baseline="-25000" dirty="0" smtClean="0">
              <a:solidFill>
                <a:schemeClr val="bg1"/>
              </a:solidFill>
            </a:endParaRPr>
          </a:p>
          <a:p>
            <a:endParaRPr lang="en-US" baseline="-25000" dirty="0" smtClean="0">
              <a:solidFill>
                <a:schemeClr val="bg1"/>
              </a:solidFill>
            </a:endParaRPr>
          </a:p>
          <a:p>
            <a:endParaRPr lang="en-US" baseline="-25000" dirty="0" smtClean="0">
              <a:solidFill>
                <a:schemeClr val="bg1"/>
              </a:solidFill>
            </a:endParaRPr>
          </a:p>
          <a:p>
            <a:endParaRPr lang="en-US" baseline="-25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PATHOPHYSIOLOGY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4582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Bone marrow failure results from severe damage to the hematopoietic cell compartment.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There is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replacement of the bone marrow by fat.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An intrinsic stem cell defect exists for the constitutional </a:t>
            </a:r>
            <a:r>
              <a:rPr lang="en-US" sz="2600" dirty="0" err="1" smtClean="0"/>
              <a:t>aplastic</a:t>
            </a:r>
            <a:r>
              <a:rPr lang="en-US" sz="2600" dirty="0" smtClean="0"/>
              <a:t> </a:t>
            </a:r>
            <a:r>
              <a:rPr lang="en-US" sz="2600" dirty="0" err="1" smtClean="0"/>
              <a:t>anemias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Extrinsic damage to the marrow follows massive physical or chemical insults such as high doses of radiation and toxic chemicals</a:t>
            </a:r>
            <a:endParaRPr lang="en-US" sz="2600" b="1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Immune mediators like Helper T cells, TNF, IFN-</a:t>
            </a:r>
            <a:r>
              <a:rPr lang="el-GR" sz="2600" dirty="0" smtClean="0"/>
              <a:t>ϒ</a:t>
            </a:r>
            <a:r>
              <a:rPr lang="en-US" sz="2600" dirty="0" smtClean="0"/>
              <a:t> may be involved in the pathogenesis.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CLINICAL PRESENTATION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sz="2600" dirty="0" smtClean="0"/>
              <a:t>can appear seeming abruptly or have a more insidious onset.</a:t>
            </a:r>
          </a:p>
          <a:p>
            <a:pPr>
              <a:lnSpc>
                <a:spcPct val="160000"/>
              </a:lnSpc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Bleeding is the most common early symptom</a:t>
            </a:r>
            <a:r>
              <a:rPr lang="en-US" sz="2600" dirty="0" smtClean="0"/>
              <a:t>. Easy bruising, oozing from the gums, </a:t>
            </a:r>
            <a:r>
              <a:rPr lang="en-US" sz="2600" dirty="0" err="1" smtClean="0"/>
              <a:t>epistaxis</a:t>
            </a:r>
            <a:r>
              <a:rPr lang="en-US" sz="2600" dirty="0" smtClean="0"/>
              <a:t>, heavy menstrual flow, and sometimes </a:t>
            </a:r>
            <a:r>
              <a:rPr lang="en-US" sz="2600" dirty="0" err="1" smtClean="0"/>
              <a:t>petechie</a:t>
            </a:r>
            <a:r>
              <a:rPr lang="en-US" sz="2600" dirty="0" smtClean="0"/>
              <a:t> (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massive hemorrhage is unusual</a:t>
            </a:r>
            <a:r>
              <a:rPr lang="en-US" sz="2600" dirty="0" smtClean="0"/>
              <a:t>)</a:t>
            </a:r>
          </a:p>
          <a:p>
            <a:pPr>
              <a:lnSpc>
                <a:spcPct val="160000"/>
              </a:lnSpc>
            </a:pPr>
            <a:r>
              <a:rPr lang="en-US" sz="2600" dirty="0" smtClean="0"/>
              <a:t>Symptoms of anemia are also frequent, including lassitude, weakness, shortness of breath, and a pounding sensation in the ears.</a:t>
            </a:r>
          </a:p>
          <a:p>
            <a:pPr>
              <a:lnSpc>
                <a:spcPct val="160000"/>
              </a:lnSpc>
            </a:pPr>
            <a:r>
              <a:rPr lang="en-US" sz="2600" dirty="0" smtClean="0"/>
              <a:t>Infection (due to </a:t>
            </a:r>
            <a:r>
              <a:rPr lang="en-US" sz="2600" dirty="0" err="1" smtClean="0"/>
              <a:t>leukopenia</a:t>
            </a:r>
            <a:r>
              <a:rPr lang="en-US" sz="2600" dirty="0" smtClean="0"/>
              <a:t>) is an unusual first symptom in </a:t>
            </a:r>
            <a:r>
              <a:rPr lang="en-US" sz="2600" dirty="0" err="1" smtClean="0"/>
              <a:t>aplastic</a:t>
            </a:r>
            <a:r>
              <a:rPr lang="en-US" sz="2600" dirty="0" smtClean="0"/>
              <a:t> anemia.</a:t>
            </a: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CLINICAL EXAMINATION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err="1" smtClean="0"/>
              <a:t>Petechiae</a:t>
            </a:r>
            <a:r>
              <a:rPr lang="en-US" sz="2600" dirty="0" smtClean="0"/>
              <a:t> and </a:t>
            </a:r>
            <a:r>
              <a:rPr lang="en-US" sz="2600" dirty="0" err="1" smtClean="0"/>
              <a:t>ecchymoses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Pallor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Retinal hemorrhage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Look for other features associated with inherited causes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Lymphadenopathy</a:t>
            </a:r>
            <a:r>
              <a:rPr lang="en-US" sz="2600" dirty="0" smtClean="0"/>
              <a:t> and </a:t>
            </a:r>
            <a:r>
              <a:rPr lang="en-US" sz="2600" dirty="0" err="1" smtClean="0"/>
              <a:t>splenomegaly</a:t>
            </a:r>
            <a:r>
              <a:rPr lang="en-US" sz="2600" dirty="0" smtClean="0"/>
              <a:t> are highly atypical of </a:t>
            </a:r>
            <a:r>
              <a:rPr lang="en-US" sz="2600" dirty="0" err="1" smtClean="0"/>
              <a:t>aplastic</a:t>
            </a:r>
            <a:r>
              <a:rPr lang="en-US" sz="2600" dirty="0" smtClean="0"/>
              <a:t> anemia.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bc\Picture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6096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INVESTIGATIONS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BLOOD-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Smear shows large erythrocytes and a paucity of platelets and granulocytes.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Reticulocytes</a:t>
            </a:r>
            <a:r>
              <a:rPr lang="en-US" sz="2600" dirty="0" smtClean="0"/>
              <a:t> are absent or few.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BONE MARROW-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fatty biopsy specimen may be grossly pale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Dilute smear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“Dry tap" instead suggests fibrosis or </a:t>
            </a:r>
            <a:r>
              <a:rPr lang="en-US" sz="2600" dirty="0" err="1" smtClean="0"/>
              <a:t>myelophthisis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bc\Pictures\images (6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66800"/>
            <a:ext cx="6172200" cy="4564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Hematopoietic growth factors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Immunosuppression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Stem cell transplantation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Supplementation of blood products and supportive care</a:t>
            </a:r>
            <a:endParaRPr lang="en-US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Hematopoietic growth factors-</a:t>
            </a:r>
          </a:p>
          <a:p>
            <a:r>
              <a:rPr lang="en-US" sz="2600" dirty="0" smtClean="0"/>
              <a:t>Limited usefulness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Stem cell transplantation-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This is the best therapy for the younger patient with a fully </a:t>
            </a:r>
            <a:r>
              <a:rPr lang="en-US" sz="2600" dirty="0" err="1" smtClean="0"/>
              <a:t>histocompatible</a:t>
            </a:r>
            <a:r>
              <a:rPr lang="en-US" sz="2600" dirty="0" smtClean="0"/>
              <a:t> sibling donor.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For </a:t>
            </a:r>
            <a:r>
              <a:rPr lang="en-US" sz="2600" dirty="0" err="1" smtClean="0"/>
              <a:t>allogeneic</a:t>
            </a:r>
            <a:r>
              <a:rPr lang="en-US" sz="2600" dirty="0" smtClean="0"/>
              <a:t> transplant from fully matched siblings, long-term survival rates for children are approximately 90%.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Immunosuppression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As most of patients lack suitable donor, it is the treatment of choice for them.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ATG + Cyclosporine induces hematologic recovery in ≈ 60 % of cases.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Relapse is frequent, usually after </a:t>
            </a:r>
            <a:r>
              <a:rPr lang="en-US" sz="2600" dirty="0" err="1" smtClean="0"/>
              <a:t>withdrawl</a:t>
            </a:r>
            <a:r>
              <a:rPr lang="en-US" sz="2600" dirty="0" smtClean="0"/>
              <a:t> of cyclosporine.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MDS may develop in 15% of treated patients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382000" cy="5440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Increasing age and the severity of </a:t>
            </a:r>
            <a:r>
              <a:rPr lang="en-US" sz="2600" dirty="0" err="1" smtClean="0"/>
              <a:t>neutropenia</a:t>
            </a:r>
            <a:r>
              <a:rPr lang="en-US" sz="2600" dirty="0" smtClean="0"/>
              <a:t> are the most important factors weighing in the decision between transplant and </a:t>
            </a:r>
            <a:r>
              <a:rPr lang="en-US" sz="2600" dirty="0" err="1" smtClean="0"/>
              <a:t>immunosuppression</a:t>
            </a:r>
            <a:r>
              <a:rPr lang="en-US" sz="2600" dirty="0" smtClean="0"/>
              <a:t> in adults who have a matched family donor.</a:t>
            </a:r>
          </a:p>
          <a:p>
            <a:pPr>
              <a:lnSpc>
                <a:spcPct val="150000"/>
              </a:lnSpc>
            </a:pP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Older patients do better with ATG and cyclosporine, whereas transplant is preferred if </a:t>
            </a:r>
            <a:r>
              <a:rPr lang="en-US" sz="2600" dirty="0" err="1" smtClean="0"/>
              <a:t>granulocytopenia</a:t>
            </a:r>
            <a:r>
              <a:rPr lang="en-US" sz="2600" dirty="0" smtClean="0"/>
              <a:t> is profound.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 err="1" smtClean="0"/>
              <a:t>Aplastic</a:t>
            </a:r>
            <a:r>
              <a:rPr lang="en-US" sz="2600" dirty="0" smtClean="0"/>
              <a:t> anemia is </a:t>
            </a:r>
            <a:r>
              <a:rPr lang="en-US" sz="2600" dirty="0" err="1" smtClean="0"/>
              <a:t>pancytopenia</a:t>
            </a:r>
            <a:r>
              <a:rPr lang="en-US" sz="2600" dirty="0" smtClean="0"/>
              <a:t> with bone marrow </a:t>
            </a:r>
            <a:r>
              <a:rPr lang="en-US" sz="2600" dirty="0" err="1" smtClean="0"/>
              <a:t>hypocellularity</a:t>
            </a:r>
            <a:r>
              <a:rPr lang="en-US" sz="26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/>
              <a:t>M</a:t>
            </a:r>
            <a:r>
              <a:rPr lang="en-US" sz="2600" dirty="0" smtClean="0"/>
              <a:t>en and women are affected with equal frequency.</a:t>
            </a:r>
          </a:p>
          <a:p>
            <a:pPr>
              <a:lnSpc>
                <a:spcPct val="150000"/>
              </a:lnSpc>
              <a:buNone/>
            </a:pP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/>
              <a:t>A</a:t>
            </a:r>
            <a:r>
              <a:rPr lang="en-US" sz="2600" dirty="0" smtClean="0"/>
              <a:t>ge distribution is biphasic, with the major peak in the teens and twenties and a second rise in older adults.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33400"/>
            <a:ext cx="34827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INTRODUCTION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bc\Pictures\images (10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1"/>
            <a:ext cx="86868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36637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INHERITED-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err="1" smtClean="0"/>
              <a:t>Fanconi's</a:t>
            </a:r>
            <a:r>
              <a:rPr lang="en-US" sz="2600" dirty="0" smtClean="0"/>
              <a:t> anemia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err="1" smtClean="0"/>
              <a:t>Dyskeratosis</a:t>
            </a:r>
            <a:r>
              <a:rPr lang="en-US" sz="2600" dirty="0" smtClean="0"/>
              <a:t> </a:t>
            </a:r>
            <a:r>
              <a:rPr lang="en-US" sz="2600" dirty="0" err="1" smtClean="0"/>
              <a:t>congenita</a:t>
            </a:r>
            <a:endParaRPr lang="en-US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err="1" smtClean="0"/>
              <a:t>Shwachman</a:t>
            </a:r>
            <a:r>
              <a:rPr lang="en-US" sz="2600" dirty="0" smtClean="0"/>
              <a:t>-Diamond syndrome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Reticular </a:t>
            </a:r>
            <a:r>
              <a:rPr lang="en-US" sz="2600" dirty="0" err="1" smtClean="0"/>
              <a:t>dysgenesis</a:t>
            </a:r>
            <a:endParaRPr lang="en-US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err="1" smtClean="0"/>
              <a:t>Amegakaryocytic</a:t>
            </a:r>
            <a:r>
              <a:rPr lang="en-US" sz="2600" dirty="0" smtClean="0"/>
              <a:t> thrombocytopenia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/>
              <a:t>Familial </a:t>
            </a:r>
            <a:r>
              <a:rPr lang="en-US" sz="2600" dirty="0" err="1" smtClean="0"/>
              <a:t>aplastic</a:t>
            </a:r>
            <a:r>
              <a:rPr lang="en-US" sz="2600" dirty="0" smtClean="0"/>
              <a:t> </a:t>
            </a:r>
            <a:r>
              <a:rPr lang="en-US" sz="2600" dirty="0" err="1" smtClean="0"/>
              <a:t>anemias</a:t>
            </a:r>
            <a:endParaRPr lang="en-US" sz="2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err="1" smtClean="0"/>
              <a:t>Preleukemia</a:t>
            </a:r>
            <a:r>
              <a:rPr lang="en-US" sz="2600" dirty="0" smtClean="0"/>
              <a:t> (</a:t>
            </a:r>
            <a:r>
              <a:rPr lang="en-US" sz="2600" dirty="0" err="1" smtClean="0"/>
              <a:t>monosomy</a:t>
            </a:r>
            <a:r>
              <a:rPr lang="en-US" sz="2600" dirty="0" smtClean="0"/>
              <a:t> 7, etc.)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err="1" smtClean="0"/>
              <a:t>Nonhematologic</a:t>
            </a:r>
            <a:r>
              <a:rPr lang="en-US" sz="2600" dirty="0" smtClean="0"/>
              <a:t> syndrome (Down, </a:t>
            </a:r>
            <a:r>
              <a:rPr lang="en-US" sz="2600" dirty="0" err="1" smtClean="0"/>
              <a:t>Dubowitz</a:t>
            </a:r>
            <a:r>
              <a:rPr lang="en-US" sz="2600" dirty="0" smtClean="0"/>
              <a:t>, </a:t>
            </a:r>
            <a:r>
              <a:rPr lang="en-US" sz="2600" dirty="0" err="1" smtClean="0"/>
              <a:t>Seckel</a:t>
            </a:r>
            <a:r>
              <a:rPr lang="en-US" sz="2600" dirty="0"/>
              <a:t>)</a:t>
            </a:r>
            <a:r>
              <a:rPr lang="en-US" sz="2600" dirty="0" smtClean="0"/>
              <a:t>        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 fontScale="47500" lnSpcReduction="20000"/>
          </a:bodyPr>
          <a:lstStyle/>
          <a:p>
            <a:r>
              <a:rPr lang="en-US" sz="8400" dirty="0" smtClean="0">
                <a:solidFill>
                  <a:srgbClr val="FF0000"/>
                </a:solidFill>
              </a:rPr>
              <a:t>ACQUIRED-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5100" dirty="0" smtClean="0"/>
              <a:t>Radiation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5100" dirty="0" smtClean="0"/>
              <a:t>Drugs and chemicals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5100" dirty="0" smtClean="0"/>
              <a:t>Viruses (non-A, non-B, non-C Hepatitis, EBV, Parvovirus B19, HIV-1)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5100" dirty="0" smtClean="0"/>
              <a:t>Immune diseases (</a:t>
            </a:r>
            <a:r>
              <a:rPr lang="en-US" sz="5100" dirty="0" err="1" smtClean="0"/>
              <a:t>Eosinophilic</a:t>
            </a:r>
            <a:r>
              <a:rPr lang="en-US" sz="5100" dirty="0" smtClean="0"/>
              <a:t> fasciitis, </a:t>
            </a:r>
            <a:r>
              <a:rPr lang="en-US" sz="5100" dirty="0" err="1" smtClean="0"/>
              <a:t>Thymoma</a:t>
            </a:r>
            <a:r>
              <a:rPr lang="en-US" sz="5100" dirty="0" smtClean="0"/>
              <a:t>, </a:t>
            </a:r>
            <a:r>
              <a:rPr lang="en-US" sz="5100" dirty="0" err="1" smtClean="0"/>
              <a:t>Hyperimmunoglobulinemia</a:t>
            </a:r>
            <a:r>
              <a:rPr lang="en-US" sz="5100" dirty="0" smtClean="0"/>
              <a:t>, Graft-versus-host disease)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5100" dirty="0" smtClean="0"/>
              <a:t>Paroxysmal nocturnal </a:t>
            </a:r>
            <a:r>
              <a:rPr lang="en-US" sz="5100" dirty="0" err="1" smtClean="0"/>
              <a:t>hemoglobinuria</a:t>
            </a:r>
            <a:r>
              <a:rPr lang="en-US" sz="5100" dirty="0" smtClean="0"/>
              <a:t>, Pregnancy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5100" dirty="0" smtClean="0"/>
              <a:t>Idiopathic</a:t>
            </a:r>
          </a:p>
          <a:p>
            <a:endParaRPr lang="en-US" sz="4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RADIATION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Marrow </a:t>
            </a:r>
            <a:r>
              <a:rPr lang="en-US" sz="2800" dirty="0" err="1" smtClean="0"/>
              <a:t>aplasia</a:t>
            </a:r>
            <a:r>
              <a:rPr lang="en-US" sz="2800" dirty="0" smtClean="0"/>
              <a:t> can be an acute </a:t>
            </a:r>
            <a:r>
              <a:rPr lang="en-US" sz="2800" dirty="0" err="1" smtClean="0"/>
              <a:t>sequale</a:t>
            </a:r>
            <a:r>
              <a:rPr lang="en-US" sz="2800" dirty="0" smtClean="0"/>
              <a:t> to radiation.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Nuclear accidents power plant workers, employees of hospitals, laboratories, and industry (food sterilization, metal radiography) are susceptible to it.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MDS and leukemia, but probably not </a:t>
            </a:r>
            <a:r>
              <a:rPr lang="en-US" sz="2800" dirty="0" err="1" smtClean="0"/>
              <a:t>aplastic</a:t>
            </a:r>
            <a:r>
              <a:rPr lang="en-US" sz="2800" dirty="0" smtClean="0"/>
              <a:t> anemia, are late effects of radiation.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CHEMICALS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Benzene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50292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DRUGS-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Agents that regularly produce marrow depression as major toxicity in commonly employed doses or normal exposures: </a:t>
            </a:r>
            <a:r>
              <a:rPr lang="en-US" sz="2600" dirty="0" err="1" smtClean="0">
                <a:solidFill>
                  <a:schemeClr val="tx2"/>
                </a:solidFill>
              </a:rPr>
              <a:t>Cytotoxic</a:t>
            </a:r>
            <a:r>
              <a:rPr lang="en-US" sz="2600" dirty="0" smtClean="0">
                <a:solidFill>
                  <a:schemeClr val="tx2"/>
                </a:solidFill>
              </a:rPr>
              <a:t> drugs (</a:t>
            </a:r>
            <a:r>
              <a:rPr lang="en-US" sz="2600" i="1" dirty="0" err="1" smtClean="0">
                <a:solidFill>
                  <a:schemeClr val="tx2"/>
                </a:solidFill>
              </a:rPr>
              <a:t>alkylating</a:t>
            </a:r>
            <a:r>
              <a:rPr lang="en-US" sz="2600" i="1" dirty="0" smtClean="0">
                <a:solidFill>
                  <a:schemeClr val="tx2"/>
                </a:solidFill>
              </a:rPr>
              <a:t> agents</a:t>
            </a:r>
            <a:r>
              <a:rPr lang="en-US" sz="2600" dirty="0" smtClean="0">
                <a:solidFill>
                  <a:schemeClr val="tx2"/>
                </a:solidFill>
              </a:rPr>
              <a:t>, </a:t>
            </a:r>
            <a:r>
              <a:rPr lang="en-US" sz="2600" i="1" dirty="0" err="1" smtClean="0">
                <a:solidFill>
                  <a:schemeClr val="tx2"/>
                </a:solidFill>
              </a:rPr>
              <a:t>antimetabolites</a:t>
            </a:r>
            <a:r>
              <a:rPr lang="en-US" sz="2600" dirty="0" smtClean="0">
                <a:solidFill>
                  <a:schemeClr val="tx2"/>
                </a:solidFill>
              </a:rPr>
              <a:t>, </a:t>
            </a:r>
            <a:r>
              <a:rPr lang="en-US" sz="2600" i="1" dirty="0" err="1" smtClean="0">
                <a:solidFill>
                  <a:schemeClr val="tx2"/>
                </a:solidFill>
              </a:rPr>
              <a:t>antimitotics</a:t>
            </a:r>
            <a:r>
              <a:rPr lang="en-US" sz="2600" i="1" dirty="0" smtClean="0">
                <a:solidFill>
                  <a:schemeClr val="tx2"/>
                </a:solidFill>
              </a:rPr>
              <a:t>)</a:t>
            </a:r>
            <a:r>
              <a:rPr lang="en-US" sz="2600" dirty="0" smtClean="0">
                <a:solidFill>
                  <a:schemeClr val="tx2"/>
                </a:solidFill>
              </a:rPr>
              <a:t>, some antibiotics.</a:t>
            </a:r>
          </a:p>
          <a:p>
            <a:pPr>
              <a:lnSpc>
                <a:spcPct val="15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 smtClean="0"/>
              <a:t>Agents that frequently but not inevitably produce marrow </a:t>
            </a:r>
            <a:r>
              <a:rPr lang="en-US" sz="2600" dirty="0" err="1" smtClean="0"/>
              <a:t>aplasia</a:t>
            </a:r>
            <a:r>
              <a:rPr lang="en-US" sz="2600" dirty="0" smtClean="0"/>
              <a:t>: </a:t>
            </a:r>
            <a:r>
              <a:rPr lang="en-US" sz="2600" i="1" dirty="0" smtClean="0">
                <a:solidFill>
                  <a:schemeClr val="tx2"/>
                </a:solidFill>
              </a:rPr>
              <a:t>Benzene</a:t>
            </a:r>
          </a:p>
          <a:p>
            <a:pPr>
              <a:lnSpc>
                <a:spcPct val="150000"/>
              </a:lnSpc>
              <a:buNone/>
            </a:pPr>
            <a:endParaRPr lang="en-US" sz="2600" i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 smtClean="0"/>
              <a:t>Agents associated with </a:t>
            </a:r>
            <a:r>
              <a:rPr lang="en-US" sz="2600" dirty="0" err="1" smtClean="0"/>
              <a:t>aplastic</a:t>
            </a:r>
            <a:r>
              <a:rPr lang="en-US" sz="2600" dirty="0" smtClean="0"/>
              <a:t> anemia but with a relatively low probability: </a:t>
            </a:r>
            <a:r>
              <a:rPr lang="en-US" sz="2600" i="1" dirty="0" err="1" smtClean="0">
                <a:solidFill>
                  <a:schemeClr val="tx2"/>
                </a:solidFill>
              </a:rPr>
              <a:t>Chloramphenicol</a:t>
            </a:r>
            <a:r>
              <a:rPr lang="en-US" sz="2600" i="1" dirty="0" smtClean="0">
                <a:solidFill>
                  <a:schemeClr val="tx2"/>
                </a:solidFill>
              </a:rPr>
              <a:t>, Anticonvulsants etc. </a:t>
            </a:r>
            <a:endParaRPr lang="en-US" sz="2600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48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INFECTIONS-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Hepatitis (non-A, non-B, non-C) </a:t>
            </a:r>
            <a:r>
              <a:rPr lang="en-US" sz="2600" dirty="0" smtClean="0"/>
              <a:t>is the most common preceding infection.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Infectious mononucleosis &amp; </a:t>
            </a:r>
            <a:r>
              <a:rPr lang="en-US" sz="2600" dirty="0" err="1" smtClean="0"/>
              <a:t>parvo</a:t>
            </a:r>
            <a:r>
              <a:rPr lang="en-US" sz="2600" dirty="0" smtClean="0"/>
              <a:t> virus B19 in some cases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Rarely other bacterial &amp; viral infections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FANCONI’s ANEMIA-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Autosomal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recessive </a:t>
            </a:r>
            <a:r>
              <a:rPr lang="en-US" sz="2800" dirty="0" smtClean="0"/>
              <a:t>disorder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Chromosomes in </a:t>
            </a:r>
            <a:r>
              <a:rPr lang="en-US" sz="2800" dirty="0" err="1" smtClean="0"/>
              <a:t>Fanconi's</a:t>
            </a:r>
            <a:r>
              <a:rPr lang="en-US" sz="2800" dirty="0" smtClean="0"/>
              <a:t> anemia are peculiarly susceptible to DNA cross-linking agent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The most common, type A </a:t>
            </a:r>
            <a:r>
              <a:rPr lang="en-US" sz="2800" dirty="0" err="1" smtClean="0"/>
              <a:t>Fanconi's</a:t>
            </a:r>
            <a:r>
              <a:rPr lang="en-US" sz="2800" dirty="0" smtClean="0"/>
              <a:t> anemia, is due to a mutation in </a:t>
            </a:r>
            <a:r>
              <a:rPr lang="en-US" sz="2800" i="1" dirty="0" smtClean="0"/>
              <a:t>FANCA</a:t>
            </a:r>
            <a:r>
              <a:rPr lang="en-US" sz="2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manifests as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congenital developmental anomalies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(short stature, café au </a:t>
            </a:r>
            <a:r>
              <a:rPr lang="en-US" sz="2800" dirty="0" err="1" smtClean="0"/>
              <a:t>lait</a:t>
            </a:r>
            <a:r>
              <a:rPr lang="en-US" sz="2800" dirty="0" smtClean="0"/>
              <a:t> spots, and anomalies involving the thumb, radius, and genitourinary tract),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progressive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pancytopenia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dirty="0" smtClean="0"/>
              <a:t>and an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increased risk of malignancy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6868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DYSKERATOSIS CONGENITA-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X- linked, in some cases </a:t>
            </a:r>
            <a:r>
              <a:rPr lang="en-US" sz="2600" dirty="0" err="1" smtClean="0"/>
              <a:t>autosomal</a:t>
            </a:r>
            <a:r>
              <a:rPr lang="en-US" sz="2600" dirty="0" smtClean="0"/>
              <a:t> dominant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mutations in genes of the telomere repair complex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Characterized by Mucous membrane </a:t>
            </a:r>
            <a:r>
              <a:rPr lang="en-US" sz="2600" dirty="0" err="1" smtClean="0"/>
              <a:t>leukoplasia</a:t>
            </a:r>
            <a:r>
              <a:rPr lang="en-US" sz="2600" dirty="0" smtClean="0"/>
              <a:t>, dystrophic nails, reticular </a:t>
            </a:r>
            <a:r>
              <a:rPr lang="en-US" sz="2600" dirty="0" err="1" smtClean="0"/>
              <a:t>hyperpigmentation</a:t>
            </a:r>
            <a:r>
              <a:rPr lang="en-US" sz="2600" dirty="0" smtClean="0"/>
              <a:t>, and the development of </a:t>
            </a:r>
            <a:r>
              <a:rPr lang="en-US" sz="2600" dirty="0" err="1" smtClean="0"/>
              <a:t>aplastic</a:t>
            </a:r>
            <a:r>
              <a:rPr lang="en-US" sz="2600" dirty="0" smtClean="0"/>
              <a:t> anemia in childhood.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SHWACHMAN- DIAMOND SYNDRME-</a:t>
            </a:r>
          </a:p>
          <a:p>
            <a:pPr>
              <a:lnSpc>
                <a:spcPct val="160000"/>
              </a:lnSpc>
            </a:pPr>
            <a:r>
              <a:rPr lang="en-US" sz="2600" dirty="0" smtClean="0"/>
              <a:t>compound heterozygous mutations in </a:t>
            </a:r>
            <a:r>
              <a:rPr lang="en-US" sz="2600" i="1" dirty="0" smtClean="0"/>
              <a:t>SBDS</a:t>
            </a:r>
          </a:p>
          <a:p>
            <a:pPr>
              <a:lnSpc>
                <a:spcPct val="160000"/>
              </a:lnSpc>
            </a:pPr>
            <a:r>
              <a:rPr lang="en-US" sz="2600" dirty="0" smtClean="0"/>
              <a:t>Marrow failure + Pancreatic insufficiency and </a:t>
            </a:r>
            <a:r>
              <a:rPr lang="en-US" sz="2600" dirty="0" err="1" smtClean="0"/>
              <a:t>malabsorption</a:t>
            </a:r>
            <a:r>
              <a:rPr lang="en-US" sz="2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334</TotalTime>
  <Words>771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Slide 1</vt:lpstr>
      <vt:lpstr>Slide 2</vt:lpstr>
      <vt:lpstr>CAUSES</vt:lpstr>
      <vt:lpstr>CAUSES</vt:lpstr>
      <vt:lpstr>Slide 5</vt:lpstr>
      <vt:lpstr>DRUGS-</vt:lpstr>
      <vt:lpstr>INFECTIONS-</vt:lpstr>
      <vt:lpstr>Slide 8</vt:lpstr>
      <vt:lpstr>Slide 9</vt:lpstr>
      <vt:lpstr>PATHOPHYSIOLOGY</vt:lpstr>
      <vt:lpstr>CLINICAL PRESENTATION</vt:lpstr>
      <vt:lpstr>CLINICAL EXAMINATION</vt:lpstr>
      <vt:lpstr>Slide 13</vt:lpstr>
      <vt:lpstr>INVESTIGATIONS</vt:lpstr>
      <vt:lpstr>Slide 15</vt:lpstr>
      <vt:lpstr>TREATMENT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APLASTIC ANEMIA</dc:title>
  <dc:creator>abc</dc:creator>
  <cp:lastModifiedBy>VIVEKK</cp:lastModifiedBy>
  <cp:revision>44</cp:revision>
  <dcterms:created xsi:type="dcterms:W3CDTF">2014-08-09T17:56:08Z</dcterms:created>
  <dcterms:modified xsi:type="dcterms:W3CDTF">2014-08-31T07:07:24Z</dcterms:modified>
</cp:coreProperties>
</file>